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9" r:id="rId3"/>
    <p:sldId id="257" r:id="rId4"/>
    <p:sldId id="266" r:id="rId5"/>
    <p:sldId id="267" r:id="rId6"/>
    <p:sldId id="268" r:id="rId7"/>
    <p:sldId id="269" r:id="rId8"/>
    <p:sldId id="270" r:id="rId9"/>
    <p:sldId id="264" r:id="rId10"/>
    <p:sldId id="265" r:id="rId11"/>
  </p:sldIdLst>
  <p:sldSz cx="12192000" cy="6858000"/>
  <p:notesSz cx="6858000" cy="9144000"/>
  <p:embeddedFontLst>
    <p:embeddedFont>
      <p:font typeface="Open Sans" panose="020B0606030504020204" pitchFamily="34" charset="0"/>
      <p:regular r:id="rId13"/>
      <p:bold r:id="rId14"/>
      <p:italic r:id="rId15"/>
      <p:boldItalic r:id="rId16"/>
    </p:embeddedFont>
    <p:embeddedFont>
      <p:font typeface="Open Sans ExtraBold" panose="020B0606030504020204" pitchFamily="34" charset="0"/>
      <p:bold r:id="rId17"/>
      <p:italic r:id="rId18"/>
      <p:boldItalic r:id="rId19"/>
    </p:embeddedFont>
    <p:embeddedFont>
      <p:font typeface="Open Sans Semibold" panose="020B0606030504020204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5" roundtripDataSignature="AMtx7mg7M1u6QmXpNgJBB0d6qdCJ3M41+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41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/>
    <p:restoredTop sz="94626"/>
  </p:normalViewPr>
  <p:slideViewPr>
    <p:cSldViewPr snapToGrid="0" snapToObjects="1">
      <p:cViewPr varScale="1">
        <p:scale>
          <a:sx n="121" d="100"/>
          <a:sy n="121" d="100"/>
        </p:scale>
        <p:origin x="7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22514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11498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6697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" name="Google Shape;8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2254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20321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oderator Blauw">
  <p:cSld name="Moderator Blauw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/>
          <p:nvPr/>
        </p:nvSpPr>
        <p:spPr>
          <a:xfrm>
            <a:off x="-2016" y="2375"/>
            <a:ext cx="10559952" cy="6853251"/>
          </a:xfrm>
          <a:prstGeom prst="rect">
            <a:avLst/>
          </a:prstGeom>
          <a:solidFill>
            <a:srgbClr val="233F92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 u="none" strike="noStrike" cap="none">
              <a:solidFill>
                <a:schemeClr val="dk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17" name="Google Shape;17;p12"/>
          <p:cNvSpPr txBox="1">
            <a:spLocks noGrp="1"/>
          </p:cNvSpPr>
          <p:nvPr>
            <p:ph type="body" idx="1"/>
          </p:nvPr>
        </p:nvSpPr>
        <p:spPr>
          <a:xfrm>
            <a:off x="1319041" y="1309138"/>
            <a:ext cx="8409137" cy="2420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600"/>
              <a:buFont typeface="Arial"/>
              <a:buNone/>
              <a:defRPr sz="6600" b="1" i="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body" idx="2"/>
          </p:nvPr>
        </p:nvSpPr>
        <p:spPr>
          <a:xfrm>
            <a:off x="1319041" y="3732298"/>
            <a:ext cx="8409137" cy="915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None/>
              <a:defRPr sz="5500" b="1" i="1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9" name="Google Shape;19;p12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12" descr="A red and black pixelated letter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9032" y="5448300"/>
            <a:ext cx="4089400" cy="1409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 foto rood">
  <p:cSld name="2 foto rood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1"/>
          <p:cNvSpPr txBox="1">
            <a:spLocks noGrp="1"/>
          </p:cNvSpPr>
          <p:nvPr>
            <p:ph type="sldNum" idx="1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  <p:sp>
        <p:nvSpPr>
          <p:cNvPr id="64" name="Google Shape;64;p21"/>
          <p:cNvSpPr>
            <a:spLocks noGrp="1"/>
          </p:cNvSpPr>
          <p:nvPr>
            <p:ph type="pic" idx="2"/>
          </p:nvPr>
        </p:nvSpPr>
        <p:spPr>
          <a:xfrm>
            <a:off x="13258" y="-1"/>
            <a:ext cx="5048599" cy="6855619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21"/>
          <p:cNvSpPr>
            <a:spLocks noGrp="1"/>
          </p:cNvSpPr>
          <p:nvPr>
            <p:ph type="pic" idx="3"/>
          </p:nvPr>
        </p:nvSpPr>
        <p:spPr>
          <a:xfrm>
            <a:off x="5193656" y="2381"/>
            <a:ext cx="5048599" cy="6855619"/>
          </a:xfrm>
          <a:prstGeom prst="rect">
            <a:avLst/>
          </a:prstGeom>
          <a:noFill/>
          <a:ln>
            <a:noFill/>
          </a:ln>
        </p:spPr>
      </p:sp>
      <p:pic>
        <p:nvPicPr>
          <p:cNvPr id="66" name="Google Shape;66;p21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">
  <p:cSld name="Background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22" descr="Background patter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b="1098"/>
          <a:stretch/>
        </p:blipFill>
        <p:spPr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Background">
  <p:cSld name="1_Background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23" descr="Shape, arrow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it" type="tx">
  <p:cSld name="TITLE_AND_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13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13" descr="A red and black pixelated letter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b="32833"/>
          <a:stretch/>
        </p:blipFill>
        <p:spPr>
          <a:xfrm>
            <a:off x="71966" y="5911145"/>
            <a:ext cx="4089400" cy="9468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 foto rood">
  <p:cSld name="1 foto rood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4"/>
          <p:cNvSpPr>
            <a:spLocks noGrp="1"/>
          </p:cNvSpPr>
          <p:nvPr>
            <p:ph type="pic" idx="2"/>
          </p:nvPr>
        </p:nvSpPr>
        <p:spPr>
          <a:xfrm>
            <a:off x="-2382" y="2381"/>
            <a:ext cx="10560318" cy="6855619"/>
          </a:xfrm>
          <a:prstGeom prst="rect">
            <a:avLst/>
          </a:prstGeom>
          <a:noFill/>
          <a:ln>
            <a:noFill/>
          </a:ln>
        </p:spPr>
      </p:sp>
      <p:sp>
        <p:nvSpPr>
          <p:cNvPr id="26" name="Google Shape;26;p14"/>
          <p:cNvSpPr txBox="1">
            <a:spLocks noGrp="1"/>
          </p:cNvSpPr>
          <p:nvPr>
            <p:ph type="sldNum" idx="1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  <p:pic>
        <p:nvPicPr>
          <p:cNvPr id="27" name="Google Shape;27;p14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"/>
              <a:buNone/>
              <a:defRPr sz="6000"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oderator Rood">
  <p:cSld name="Moderator Rood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6"/>
          <p:cNvSpPr/>
          <p:nvPr/>
        </p:nvSpPr>
        <p:spPr>
          <a:xfrm>
            <a:off x="-2016" y="2375"/>
            <a:ext cx="10559952" cy="6853251"/>
          </a:xfrm>
          <a:prstGeom prst="rect">
            <a:avLst/>
          </a:prstGeom>
          <a:solidFill>
            <a:srgbClr val="ED220D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chemeClr val="dk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36" name="Google Shape;36;p16"/>
          <p:cNvSpPr txBox="1">
            <a:spLocks noGrp="1"/>
          </p:cNvSpPr>
          <p:nvPr>
            <p:ph type="sldNum" idx="1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body" idx="1"/>
          </p:nvPr>
        </p:nvSpPr>
        <p:spPr>
          <a:xfrm>
            <a:off x="1319041" y="1309138"/>
            <a:ext cx="8409137" cy="2420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600"/>
              <a:buFont typeface="Arial"/>
              <a:buNone/>
              <a:defRPr sz="6600" b="1" i="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6"/>
          <p:cNvSpPr txBox="1">
            <a:spLocks noGrp="1"/>
          </p:cNvSpPr>
          <p:nvPr>
            <p:ph type="body" idx="2"/>
          </p:nvPr>
        </p:nvSpPr>
        <p:spPr>
          <a:xfrm>
            <a:off x="1319041" y="3732298"/>
            <a:ext cx="8409137" cy="915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500"/>
              <a:buNone/>
              <a:defRPr sz="5500" b="1" i="1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9" name="Google Shape;39;p16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el tekst Blauw">
  <p:cSld name="Titel tekst Blauw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/>
          <p:nvPr/>
        </p:nvSpPr>
        <p:spPr>
          <a:xfrm>
            <a:off x="0" y="4749"/>
            <a:ext cx="10557936" cy="6853251"/>
          </a:xfrm>
          <a:prstGeom prst="rect">
            <a:avLst/>
          </a:prstGeom>
          <a:solidFill>
            <a:srgbClr val="233F92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chemeClr val="dk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42" name="Google Shape;42;p17"/>
          <p:cNvSpPr txBox="1"/>
          <p:nvPr/>
        </p:nvSpPr>
        <p:spPr>
          <a:xfrm>
            <a:off x="1255541" y="1295327"/>
            <a:ext cx="609981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b="1">
              <a:solidFill>
                <a:schemeClr val="lt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43" name="Google Shape;43;p17"/>
          <p:cNvSpPr txBox="1"/>
          <p:nvPr/>
        </p:nvSpPr>
        <p:spPr>
          <a:xfrm>
            <a:off x="1319041" y="2361606"/>
            <a:ext cx="7983710" cy="415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noAutofit/>
          </a:bodyPr>
          <a:lstStyle/>
          <a:p>
            <a:pPr marL="457200" marR="0" lvl="0" indent="-28536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6"/>
              <a:buFont typeface="Calibri"/>
              <a:buNone/>
            </a:pPr>
            <a:endParaRPr sz="2200" b="1" i="0" u="none" strike="noStrike" cap="none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1"/>
          </p:nvPr>
        </p:nvSpPr>
        <p:spPr>
          <a:xfrm>
            <a:off x="1319041" y="1309137"/>
            <a:ext cx="8409137" cy="1052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None/>
              <a:defRPr sz="5400" b="1" i="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7"/>
          <p:cNvSpPr txBox="1">
            <a:spLocks noGrp="1"/>
          </p:cNvSpPr>
          <p:nvPr>
            <p:ph type="body" idx="2"/>
          </p:nvPr>
        </p:nvSpPr>
        <p:spPr>
          <a:xfrm>
            <a:off x="1319041" y="2613223"/>
            <a:ext cx="8409137" cy="3901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sz="2400" b="1" i="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6" name="Google Shape;46;p17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el tekst  Rood">
  <p:cSld name="Titel tekst  Rood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8"/>
          <p:cNvSpPr/>
          <p:nvPr/>
        </p:nvSpPr>
        <p:spPr>
          <a:xfrm>
            <a:off x="-2016" y="2375"/>
            <a:ext cx="10559952" cy="6853251"/>
          </a:xfrm>
          <a:prstGeom prst="rect">
            <a:avLst/>
          </a:prstGeom>
          <a:solidFill>
            <a:srgbClr val="ED220D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rgbClr val="EE210D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49" name="Google Shape;49;p18"/>
          <p:cNvSpPr txBox="1">
            <a:spLocks noGrp="1"/>
          </p:cNvSpPr>
          <p:nvPr>
            <p:ph type="sldNum" idx="1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  <p:sp>
        <p:nvSpPr>
          <p:cNvPr id="50" name="Google Shape;50;p18"/>
          <p:cNvSpPr txBox="1">
            <a:spLocks noGrp="1"/>
          </p:cNvSpPr>
          <p:nvPr>
            <p:ph type="body" idx="1"/>
          </p:nvPr>
        </p:nvSpPr>
        <p:spPr>
          <a:xfrm>
            <a:off x="1319041" y="1309137"/>
            <a:ext cx="8409137" cy="1052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400"/>
              <a:buNone/>
              <a:defRPr sz="5400" b="1" i="0">
                <a:solidFill>
                  <a:srgbClr val="FFFFFF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8"/>
          <p:cNvSpPr txBox="1">
            <a:spLocks noGrp="1"/>
          </p:cNvSpPr>
          <p:nvPr>
            <p:ph type="body" idx="2"/>
          </p:nvPr>
        </p:nvSpPr>
        <p:spPr>
          <a:xfrm>
            <a:off x="1319041" y="2613223"/>
            <a:ext cx="8409137" cy="39018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sz="2400" b="1" i="0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2" name="Google Shape;52;p18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uw">
  <p:cSld name="Blauw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9"/>
          <p:cNvSpPr/>
          <p:nvPr/>
        </p:nvSpPr>
        <p:spPr>
          <a:xfrm>
            <a:off x="0" y="4749"/>
            <a:ext cx="10557936" cy="6853251"/>
          </a:xfrm>
          <a:prstGeom prst="rect">
            <a:avLst/>
          </a:prstGeom>
          <a:solidFill>
            <a:srgbClr val="233F92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chemeClr val="dk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55" name="Google Shape;55;p19"/>
          <p:cNvSpPr txBox="1"/>
          <p:nvPr/>
        </p:nvSpPr>
        <p:spPr>
          <a:xfrm>
            <a:off x="1319041" y="2361606"/>
            <a:ext cx="7983710" cy="415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noAutofit/>
          </a:bodyPr>
          <a:lstStyle/>
          <a:p>
            <a:pPr marL="457200" marR="0" lvl="0" indent="-28536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6"/>
              <a:buFont typeface="Calibri"/>
              <a:buNone/>
            </a:pPr>
            <a:endParaRPr sz="2200" b="1" i="0" u="none" strike="noStrike" cap="none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56" name="Google Shape;56;p19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Rood">
  <p:cSld name="Rood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0"/>
          <p:cNvSpPr/>
          <p:nvPr/>
        </p:nvSpPr>
        <p:spPr>
          <a:xfrm>
            <a:off x="0" y="4749"/>
            <a:ext cx="10557936" cy="6853251"/>
          </a:xfrm>
          <a:prstGeom prst="rect">
            <a:avLst/>
          </a:prstGeom>
          <a:solidFill>
            <a:srgbClr val="EE210D"/>
          </a:solidFill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1" i="0">
              <a:solidFill>
                <a:srgbClr val="EE210D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59" name="Google Shape;59;p20"/>
          <p:cNvSpPr txBox="1"/>
          <p:nvPr/>
        </p:nvSpPr>
        <p:spPr>
          <a:xfrm>
            <a:off x="1255541" y="1295327"/>
            <a:ext cx="609981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b="1">
              <a:solidFill>
                <a:schemeClr val="lt1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sp>
        <p:nvSpPr>
          <p:cNvPr id="60" name="Google Shape;60;p20"/>
          <p:cNvSpPr txBox="1"/>
          <p:nvPr/>
        </p:nvSpPr>
        <p:spPr>
          <a:xfrm>
            <a:off x="1319041" y="2361606"/>
            <a:ext cx="7983710" cy="4153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t" anchorCtr="0">
            <a:noAutofit/>
          </a:bodyPr>
          <a:lstStyle/>
          <a:p>
            <a:pPr marL="457200" marR="0" lvl="0" indent="-28536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6"/>
              <a:buFont typeface="Calibri"/>
              <a:buNone/>
            </a:pPr>
            <a:endParaRPr sz="2200" b="1" i="0" u="none" strike="noStrike" cap="none">
              <a:solidFill>
                <a:schemeClr val="lt1"/>
              </a:solidFill>
              <a:latin typeface="Open Sans Semibold"/>
              <a:ea typeface="Open Sans Semibold"/>
              <a:cs typeface="Open Sans Semibold"/>
              <a:sym typeface="Open Sans SemiBold"/>
            </a:endParaRPr>
          </a:p>
        </p:txBody>
      </p:sp>
      <p:pic>
        <p:nvPicPr>
          <p:cNvPr id="61" name="Google Shape;61;p20" descr="A red and black number on a black backgroun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557936" y="0"/>
            <a:ext cx="162983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nl-NL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"/>
          <p:cNvSpPr txBox="1"/>
          <p:nvPr/>
        </p:nvSpPr>
        <p:spPr>
          <a:xfrm>
            <a:off x="294968" y="2300750"/>
            <a:ext cx="9879046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nl-NL" sz="5400" b="1" i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IN DEBAT OVER </a:t>
            </a:r>
            <a:br>
              <a:rPr lang="nl-NL" sz="5400" b="1" i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</a:br>
            <a:r>
              <a:rPr lang="nl-NL" sz="5400" b="1" i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Calibri"/>
              </a:rPr>
              <a:t>VRIJHEID VERSUS VEILIGHEID</a:t>
            </a:r>
            <a:endParaRPr lang="nl-NL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0" descr="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10050" t="42953" r="59164" b="21209"/>
          <a:stretch/>
        </p:blipFill>
        <p:spPr>
          <a:xfrm>
            <a:off x="1026367" y="3054220"/>
            <a:ext cx="3153747" cy="2065176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0"/>
          <p:cNvSpPr txBox="1"/>
          <p:nvPr/>
        </p:nvSpPr>
        <p:spPr>
          <a:xfrm>
            <a:off x="1140269" y="2032727"/>
            <a:ext cx="5304073" cy="766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-NL" sz="5400" b="1">
                <a:solidFill>
                  <a:srgbClr val="233F92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Volg jij ons al?</a:t>
            </a:r>
            <a:endParaRPr sz="5400" b="1">
              <a:solidFill>
                <a:srgbClr val="233F92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pic>
        <p:nvPicPr>
          <p:cNvPr id="131" name="Google Shape;131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97280" y="864974"/>
            <a:ext cx="4249641" cy="56341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62329AAC-107A-104D-B198-79F198787C5E}"/>
              </a:ext>
            </a:extLst>
          </p:cNvPr>
          <p:cNvSpPr txBox="1"/>
          <p:nvPr/>
        </p:nvSpPr>
        <p:spPr>
          <a:xfrm>
            <a:off x="722671" y="3735410"/>
            <a:ext cx="28745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VRIJHEID</a:t>
            </a:r>
            <a:endParaRPr lang="nl-NL" sz="2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E02EF3F6-A506-0442-9AF9-98B80726B1DA}"/>
              </a:ext>
            </a:extLst>
          </p:cNvPr>
          <p:cNvSpPr txBox="1"/>
          <p:nvPr/>
        </p:nvSpPr>
        <p:spPr>
          <a:xfrm>
            <a:off x="6504438" y="3735409"/>
            <a:ext cx="36054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VEILIGHEID</a:t>
            </a:r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FD7C7A68-6B06-2249-9071-3CEA3476F612}"/>
              </a:ext>
            </a:extLst>
          </p:cNvPr>
          <p:cNvSpPr/>
          <p:nvPr/>
        </p:nvSpPr>
        <p:spPr>
          <a:xfrm>
            <a:off x="722671" y="493448"/>
            <a:ext cx="964544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WAARDEN: </a:t>
            </a:r>
          </a:p>
          <a:p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Idealen of overtuigingen die (groepen) mensen nastreven in het leven. </a:t>
            </a:r>
          </a:p>
          <a:p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Mensen kunnen verschillende waarden hebben en sommige waarden belangrijker vinden dan andere. </a:t>
            </a:r>
          </a:p>
        </p:txBody>
      </p:sp>
      <p:sp>
        <p:nvSpPr>
          <p:cNvPr id="6" name="Rechthoek 5">
            <a:extLst>
              <a:ext uri="{FF2B5EF4-FFF2-40B4-BE49-F238E27FC236}">
                <a16:creationId xmlns:a16="http://schemas.microsoft.com/office/drawing/2014/main" id="{6C1572B5-A3CA-FB4C-8BE2-3D28A4F75BAE}"/>
              </a:ext>
            </a:extLst>
          </p:cNvPr>
          <p:cNvSpPr/>
          <p:nvPr/>
        </p:nvSpPr>
        <p:spPr>
          <a:xfrm>
            <a:off x="722671" y="5330298"/>
            <a:ext cx="731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Andere voorbeelden van waarden zijn </a:t>
            </a:r>
            <a:b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gezondheid, vriendelijkheid en duurzaamheid.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62B405A6-E344-F745-9393-6DD64EDB8E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77" t="23351" r="6652" b="27984"/>
          <a:stretch/>
        </p:blipFill>
        <p:spPr>
          <a:xfrm>
            <a:off x="3597176" y="3260919"/>
            <a:ext cx="2949678" cy="17698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81FB7ED2-ADC7-3E40-8829-18C38A200978}"/>
              </a:ext>
            </a:extLst>
          </p:cNvPr>
          <p:cNvSpPr/>
          <p:nvPr/>
        </p:nvSpPr>
        <p:spPr>
          <a:xfrm>
            <a:off x="479788" y="2064896"/>
            <a:ext cx="831737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‘Jouw vrijheid stopt waar de </a:t>
            </a:r>
            <a:br>
              <a:rPr lang="nl-NL" sz="4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4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vrijheid van de ander in gevaar komt.’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FD7C7A68-6B06-2249-9071-3CEA3476F612}"/>
              </a:ext>
            </a:extLst>
          </p:cNvPr>
          <p:cNvSpPr/>
          <p:nvPr/>
        </p:nvSpPr>
        <p:spPr>
          <a:xfrm>
            <a:off x="722671" y="493448"/>
            <a:ext cx="964544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DEBAT!</a:t>
            </a:r>
          </a:p>
          <a:p>
            <a:endParaRPr lang="nl-NL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Groepjes van zes personen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Twee personen zijn voor de stelling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Twee personen zijn tegen de stelling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Twee observanten</a:t>
            </a:r>
          </a:p>
          <a:p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 Verdeel in je groepje de rollen. </a:t>
            </a:r>
          </a:p>
          <a:p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 Voor- en tegenstanders hebben straks 5 minuten de tijd om argumenten te bedenken.  </a:t>
            </a:r>
          </a:p>
          <a:p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3. Observanten krijgen nog extra uitleg. </a:t>
            </a:r>
          </a:p>
        </p:txBody>
      </p:sp>
    </p:spTree>
    <p:extLst>
      <p:ext uri="{BB962C8B-B14F-4D97-AF65-F5344CB8AC3E}">
        <p14:creationId xmlns:p14="http://schemas.microsoft.com/office/powerpoint/2010/main" val="403170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FD7C7A68-6B06-2249-9071-3CEA3476F612}"/>
              </a:ext>
            </a:extLst>
          </p:cNvPr>
          <p:cNvSpPr/>
          <p:nvPr/>
        </p:nvSpPr>
        <p:spPr>
          <a:xfrm>
            <a:off x="648929" y="640932"/>
            <a:ext cx="9645445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DEBATREGELS:</a:t>
            </a:r>
          </a:p>
          <a:p>
            <a:endParaRPr lang="nl-NL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Het debat gaat over de stelling, haal er geen andere onderwerpen bij.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Hard op de inhoud en zacht op de persoon. Maak het niet persoonlijk.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Reageer op de argumenten van de ander met een tegenargument.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Zeg wat je wilt zeggen kort en bondig.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Laat elkaar uitpraten en praat niet door elkaar heen.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Laat iedereen een keer aan het woord komen.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observanten mogen ingrijpen als de debatregels worden overtreden.</a:t>
            </a:r>
          </a:p>
        </p:txBody>
      </p:sp>
    </p:spTree>
    <p:extLst>
      <p:ext uri="{BB962C8B-B14F-4D97-AF65-F5344CB8AC3E}">
        <p14:creationId xmlns:p14="http://schemas.microsoft.com/office/powerpoint/2010/main" val="329899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81FB7ED2-ADC7-3E40-8829-18C38A200978}"/>
              </a:ext>
            </a:extLst>
          </p:cNvPr>
          <p:cNvSpPr/>
          <p:nvPr/>
        </p:nvSpPr>
        <p:spPr>
          <a:xfrm>
            <a:off x="450461" y="2891653"/>
            <a:ext cx="9847568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stelling:</a:t>
            </a:r>
          </a:p>
          <a:p>
            <a:r>
              <a:rPr lang="nl-NL" sz="4000" b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Veiligheid is belangrijker dan vrijheid.</a:t>
            </a:r>
          </a:p>
        </p:txBody>
      </p:sp>
    </p:spTree>
    <p:extLst>
      <p:ext uri="{BB962C8B-B14F-4D97-AF65-F5344CB8AC3E}">
        <p14:creationId xmlns:p14="http://schemas.microsoft.com/office/powerpoint/2010/main" val="1877502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4">
            <a:extLst>
              <a:ext uri="{FF2B5EF4-FFF2-40B4-BE49-F238E27FC236}">
                <a16:creationId xmlns:a16="http://schemas.microsoft.com/office/drawing/2014/main" id="{FD7C7A68-6B06-2249-9071-3CEA3476F612}"/>
              </a:ext>
            </a:extLst>
          </p:cNvPr>
          <p:cNvSpPr/>
          <p:nvPr/>
        </p:nvSpPr>
        <p:spPr>
          <a:xfrm>
            <a:off x="648929" y="1460739"/>
            <a:ext cx="9645445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NABESPREKING:</a:t>
            </a:r>
          </a:p>
          <a:p>
            <a:endParaRPr lang="nl-NL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Observanten: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Wat was een sterk argument vóór de stelling dat je hebt gehoord?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Wat was een sterk argument tegen de stelling dat je hebt gehoord?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00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81FB7ED2-ADC7-3E40-8829-18C38A200978}"/>
              </a:ext>
            </a:extLst>
          </p:cNvPr>
          <p:cNvSpPr/>
          <p:nvPr/>
        </p:nvSpPr>
        <p:spPr>
          <a:xfrm>
            <a:off x="524033" y="2891653"/>
            <a:ext cx="9333004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stelling:</a:t>
            </a:r>
          </a:p>
          <a:p>
            <a:r>
              <a:rPr lang="nl-NL" sz="40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Veiligheid is belangrijker dan vrijheid.</a:t>
            </a:r>
          </a:p>
        </p:txBody>
      </p:sp>
    </p:spTree>
    <p:extLst>
      <p:ext uri="{BB962C8B-B14F-4D97-AF65-F5344CB8AC3E}">
        <p14:creationId xmlns:p14="http://schemas.microsoft.com/office/powerpoint/2010/main" val="129113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9"/>
          <p:cNvSpPr txBox="1"/>
          <p:nvPr/>
        </p:nvSpPr>
        <p:spPr>
          <a:xfrm>
            <a:off x="1140269" y="2032727"/>
            <a:ext cx="5304073" cy="766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5400" tIns="25400" rIns="25400" bIns="25400" anchor="ctr" anchorCtr="0">
            <a:no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nl-NL" sz="5400" b="1">
                <a:solidFill>
                  <a:srgbClr val="233F92"/>
                </a:solidFill>
                <a:latin typeface="Open Sans Extrabold"/>
                <a:ea typeface="Open Sans Extrabold"/>
                <a:cs typeface="Open Sans Extrabold"/>
                <a:sym typeface="Open Sans ExtraBold"/>
              </a:rPr>
              <a:t>Volg jij ons al?</a:t>
            </a:r>
            <a:endParaRPr sz="5400" b="1">
              <a:solidFill>
                <a:srgbClr val="233F92"/>
              </a:solidFill>
              <a:latin typeface="Open Sans Extrabold"/>
              <a:ea typeface="Open Sans Extrabold"/>
              <a:cs typeface="Open Sans Extrabold"/>
              <a:sym typeface="Open Sans ExtraBold"/>
            </a:endParaRPr>
          </a:p>
        </p:txBody>
      </p:sp>
      <p:pic>
        <p:nvPicPr>
          <p:cNvPr id="124" name="Google Shape;12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7280" y="6752590"/>
            <a:ext cx="4249641" cy="56341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260</Words>
  <Application>Microsoft Macintosh PowerPoint</Application>
  <PresentationFormat>Widescreen</PresentationFormat>
  <Paragraphs>46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Open Sans Semibold</vt:lpstr>
      <vt:lpstr>Open Sans ExtraBold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Tim de Leeuw</dc:creator>
  <cp:lastModifiedBy>Tim de Leeuw</cp:lastModifiedBy>
  <cp:revision>6</cp:revision>
  <dcterms:created xsi:type="dcterms:W3CDTF">2023-03-06T14:28:35Z</dcterms:created>
  <dcterms:modified xsi:type="dcterms:W3CDTF">2024-03-12T10:22:11Z</dcterms:modified>
</cp:coreProperties>
</file>